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5" r:id="rId17"/>
    <p:sldId id="276" r:id="rId18"/>
    <p:sldId id="277" r:id="rId19"/>
    <p:sldId id="269" r:id="rId20"/>
    <p:sldId id="270" r:id="rId21"/>
    <p:sldId id="271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6F598-0DEB-45D9-8F76-0CD74DFC8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F73E3-FCFC-47E6-9178-59C786A7D2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0D28-D15F-430B-84A4-6C061EE9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877A-3480-47AE-9565-188B48C0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70DC-9C42-42B0-8C4D-6FFC713A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95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6451-2AA3-470B-91B1-C4897917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3DA3E-5483-43B4-9EA7-9C0D997FD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544F9-9144-43B9-BCA8-1A4EF46A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3816-273B-4694-B388-C5B0A9C9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22FC3-8F6B-4A9B-9B22-6540F4A6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34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6693F-BE57-42C4-8726-95F05E9D8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13B4E-5EBE-441E-A5FA-22A040153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7798A-0450-477B-9BD6-8FEEC9259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60B2E-5327-4EB9-A3C0-8C365295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A12E-8BCC-407C-A00D-7957AD9D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62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980F-6252-43C6-850A-58C5A06EB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0B9AC-AAC1-4AA5-A3BE-8648A12F6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9555E-3C40-434B-A668-A1034D24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09327-92B2-496C-AF2C-E052DE08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F3C62-E7E3-489D-B0B9-DFE0A8A7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241E4-B868-4E12-AB2E-7E5A3A4CD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B6206-DC69-4C98-A1B4-2A8EA15B3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E504-0952-4F51-890A-B7CD94A3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39B63-6861-4907-AC45-19C02A2E1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C8116-DE4F-4083-808D-725504B5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04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1C597-9D62-4B29-A458-BEE5C1F5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F3EFB-A19F-4F10-AA10-5FB757ACB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E8E41-E084-4A57-8A4D-D3E7FF39F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2DE1A-245A-4F41-AF70-EE969121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8872-1FB2-49FC-BDBD-481A8072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795EA-F6B8-403C-A530-B0D252828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86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7138-9A89-44B3-9224-2690B2F6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23061-AF30-4AEE-8BFF-343241E75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BB9CE-5DA0-4551-B563-593A70DBE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52B05-BAC6-4346-80F1-88352E09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8868CA-1011-4FF0-AE4E-00F4DC800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2FFF70-C6ED-4C2A-B817-988CBC381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6A48D-B2C6-4FAD-B01B-29B8597F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6A8FB9-F85C-42C0-8983-210FFCFB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6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966A-DDA1-47BB-8D48-ED08196C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E8597-399D-43E9-A4FF-B4A5955E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0FDBB-1FBB-4ABA-AC54-30A38ED3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EF1E1-3E43-4843-A6D9-49CD651B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158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C7FE5-956B-4C4D-911E-FDA4EE6A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B3DA0-F144-4C87-8805-84A49275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FB29-179B-4078-B3FE-D1BAB7D7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622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6F919-2129-4ED0-BE6F-8B4FB44AA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2A51-AD5B-47CA-B7F6-9A98535A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86CDC-C8AC-4105-B7A9-B2013E778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E13E6-152A-43D2-8E5B-CE63390C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9F223-FC48-472E-91C5-8F31BE5B1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274D-776C-45E8-B19B-BAADC8D8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30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82C3F-047E-48E9-90C0-934C0CFA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1B620D-9F12-443E-83A6-2EC5EC6C5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B75A4-346C-4DF4-9EAF-D04E08E06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36722-7F48-4230-8D3B-0B93B67F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09CC9-65B6-4C85-A86C-033AF9670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FBB95-887E-42A6-9496-31284CDD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03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3FB40-07DD-424D-8DEF-C14074D50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D4A4E-823C-4D59-ABA5-DC34BF060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623DA-4D6E-4CC0-816C-008C2A514A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6E076-F5D2-46C9-882A-0C69C08CA8A2}" type="datetimeFigureOut">
              <a:rPr lang="tr-TR" smtClean="0"/>
              <a:t>5.01.2020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7DA14-A298-4B70-B8EA-38008A90A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B80C-9436-4050-86E5-2D604C1B2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DFB8-700E-48ED-BBFB-E23611E4B7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1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C05F-300E-4D43-B378-EAC2690ED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47543"/>
            <a:ext cx="9144000" cy="1573826"/>
          </a:xfrm>
        </p:spPr>
        <p:txBody>
          <a:bodyPr>
            <a:norm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+mn-lt"/>
              </a:rPr>
              <a:t>KURUM İÇ DEĞERLENDİRME RAPORU HAZIRLANMASINDA ÖNEMLİ NOKTALAR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E4F68-77C8-4F2E-A0EE-E58692FC9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247" y="526076"/>
            <a:ext cx="2419350" cy="36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791907-AB94-4127-A106-37B3F46F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0" y="290881"/>
            <a:ext cx="1257300" cy="113347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4F62EAB-E3FC-4EEA-90D3-EF9D0BAE5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26646"/>
            <a:ext cx="9144000" cy="1071930"/>
          </a:xfrm>
        </p:spPr>
        <p:txBody>
          <a:bodyPr/>
          <a:lstStyle/>
          <a:p>
            <a:r>
              <a:rPr lang="tr-TR" sz="1800" dirty="0" smtClean="0"/>
              <a:t>07.01.2020</a:t>
            </a:r>
          </a:p>
          <a:p>
            <a:r>
              <a:rPr lang="tr-TR" sz="1600" b="1" dirty="0" smtClean="0"/>
              <a:t>BANDIRMA</a:t>
            </a:r>
            <a:endParaRPr lang="tr-TR" sz="16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44C05F-300E-4D43-B378-EAC2690EDAA2}"/>
              </a:ext>
            </a:extLst>
          </p:cNvPr>
          <p:cNvSpPr txBox="1">
            <a:spLocks/>
          </p:cNvSpPr>
          <p:nvPr/>
        </p:nvSpPr>
        <p:spPr>
          <a:xfrm>
            <a:off x="1685192" y="1106365"/>
            <a:ext cx="9144000" cy="13818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dirty="0" smtClean="0">
                <a:solidFill>
                  <a:schemeClr val="accent1"/>
                </a:solidFill>
                <a:latin typeface="+mn-lt"/>
              </a:rPr>
              <a:t>BANDIRMA ONYEDİ EYLÜL ÜNİVERSİTESİ</a:t>
            </a:r>
          </a:p>
          <a:p>
            <a:r>
              <a:rPr lang="tr-TR" sz="3600" b="1" dirty="0" smtClean="0">
                <a:solidFill>
                  <a:schemeClr val="accent1"/>
                </a:solidFill>
                <a:latin typeface="+mn-lt"/>
              </a:rPr>
              <a:t> KALİTE SÜRECİ BİLGİLENDİRME TOPLANTISI</a:t>
            </a:r>
            <a:endParaRPr lang="tr-TR" sz="36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274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357A-2636-45B3-A1B3-0DEA84185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816561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KALİTE GÜVENCESİ YÖNETİM BİLGİ SİSTEMİ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CC1CC-0500-4EDE-887E-167637510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7" y="717453"/>
            <a:ext cx="11268221" cy="60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7A7F-8D74-4D4C-BCEF-A36031B5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2019 YILI KURUM İÇ DEĞERLENDİRME RAPORLARININ HAZIRLANMASI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2A2-E71C-4D99-9DEA-DED47937D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Rapor</a:t>
            </a:r>
            <a:r>
              <a:rPr lang="en-US" dirty="0"/>
              <a:t> </a:t>
            </a:r>
            <a:r>
              <a:rPr lang="tr-TR" dirty="0"/>
              <a:t>yazımında</a:t>
            </a:r>
            <a:r>
              <a:rPr lang="en-US" dirty="0"/>
              <a:t>, </a:t>
            </a:r>
            <a:r>
              <a:rPr lang="tr-TR" dirty="0"/>
              <a:t>açıklamalar </a:t>
            </a:r>
            <a:r>
              <a:rPr lang="en-US" dirty="0"/>
              <a:t>“</a:t>
            </a:r>
            <a:r>
              <a:rPr lang="tr-TR" i="1" dirty="0"/>
              <a:t>başlıklar</a:t>
            </a:r>
            <a:r>
              <a:rPr lang="en-US" dirty="0"/>
              <a:t>” </a:t>
            </a:r>
            <a:r>
              <a:rPr lang="tr-TR" dirty="0"/>
              <a:t>altında</a:t>
            </a:r>
            <a:r>
              <a:rPr lang="en-US" dirty="0"/>
              <a:t> </a:t>
            </a:r>
            <a:r>
              <a:rPr lang="tr-TR" dirty="0"/>
              <a:t>yer</a:t>
            </a:r>
            <a:r>
              <a:rPr lang="en-US" dirty="0"/>
              <a:t> </a:t>
            </a:r>
            <a:r>
              <a:rPr lang="tr-TR" dirty="0"/>
              <a:t>alan </a:t>
            </a:r>
            <a:r>
              <a:rPr lang="en-US" dirty="0"/>
              <a:t>her </a:t>
            </a:r>
            <a:r>
              <a:rPr lang="tr-TR" dirty="0"/>
              <a:t>bir</a:t>
            </a:r>
            <a:r>
              <a:rPr lang="en-US" dirty="0"/>
              <a:t> </a:t>
            </a:r>
            <a:r>
              <a:rPr lang="tr-TR" dirty="0"/>
              <a:t>ölçüte</a:t>
            </a:r>
            <a:r>
              <a:rPr lang="en-US" dirty="0"/>
              <a:t> </a:t>
            </a:r>
            <a:r>
              <a:rPr lang="tr-TR" dirty="0"/>
              <a:t>yönelik</a:t>
            </a:r>
            <a:r>
              <a:rPr lang="en-US" dirty="0"/>
              <a:t> </a:t>
            </a:r>
            <a:r>
              <a:rPr lang="tr-TR" dirty="0"/>
              <a:t>yapılmalı</a:t>
            </a:r>
            <a:r>
              <a:rPr lang="en-US" dirty="0"/>
              <a:t>, </a:t>
            </a:r>
            <a:endParaRPr lang="tr-TR" dirty="0"/>
          </a:p>
          <a:p>
            <a:pPr algn="just"/>
            <a:r>
              <a:rPr lang="tr-TR" dirty="0"/>
              <a:t>Ölçütlerin</a:t>
            </a:r>
            <a:r>
              <a:rPr lang="en-US" dirty="0"/>
              <a:t> </a:t>
            </a:r>
            <a:r>
              <a:rPr lang="tr-TR" dirty="0"/>
              <a:t>açıklamaları</a:t>
            </a:r>
            <a:r>
              <a:rPr lang="en-US" dirty="0"/>
              <a:t> </a:t>
            </a:r>
            <a:r>
              <a:rPr lang="tr-TR" dirty="0"/>
              <a:t>yazılırken</a:t>
            </a:r>
            <a:r>
              <a:rPr lang="en-US" dirty="0"/>
              <a:t> alt </a:t>
            </a:r>
            <a:r>
              <a:rPr lang="tr-TR" dirty="0"/>
              <a:t>ölçütlerdeki olgunluk düzeyi</a:t>
            </a:r>
            <a:r>
              <a:rPr lang="en-US" dirty="0"/>
              <a:t> </a:t>
            </a:r>
            <a:r>
              <a:rPr lang="tr-TR" dirty="0"/>
              <a:t>esas</a:t>
            </a:r>
            <a:r>
              <a:rPr lang="en-US" dirty="0"/>
              <a:t> </a:t>
            </a:r>
            <a:r>
              <a:rPr lang="tr-TR" dirty="0"/>
              <a:t>alınmalıdır.</a:t>
            </a:r>
          </a:p>
          <a:p>
            <a:pPr algn="just"/>
            <a:r>
              <a:rPr lang="tr-TR" dirty="0"/>
              <a:t>İlgili alt ölçütün olgunluk düzeyi kurum/birim tarafından değerlendirilecek ve rapora aktarılacaktır.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169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D6488A-7547-427B-A1CD-6EE70368B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858" y="506437"/>
            <a:ext cx="10494499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465F9-9D1C-4FEB-B013-6B8399DDD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5" y="211016"/>
            <a:ext cx="11479236" cy="64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34FE-5423-4A95-AC54-E81C65E1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016"/>
            <a:ext cx="10515600" cy="66118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2019 YILI KURUM İÇ DEĞERLENDİRME RAPORLARININ HAZIRLANMASI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3C93-A08E-4493-AAF4-EB7174D9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111348"/>
            <a:ext cx="11099409" cy="538152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Tüm alt ölçütlere ilişkin olgunluk düzeylerinin kapsamı birimlere gönderilen rapor hazırlama formatında ( Kurum İç Değerlendirme Raporu Hazırlama Kılavuzuna uyumlu şekilde) ayrıntılı şekilde yer almaktadır.</a:t>
            </a:r>
          </a:p>
          <a:p>
            <a:pPr algn="just"/>
            <a:r>
              <a:rPr lang="tr-TR" dirty="0"/>
              <a:t>Rapor yazımı sırasında, ölçütlerin karşılanma düzeyine ilişkin hangi kanıtların beklendiği her alt ölçüt altında bulunan «kanıtlar» bölümünde yer almaktadır.</a:t>
            </a:r>
          </a:p>
          <a:p>
            <a:pPr algn="just"/>
            <a:r>
              <a:rPr lang="tr-TR" dirty="0"/>
              <a:t>Rapor hazırlanırken, formatta bulunan hususlara ilişkin olarak «</a:t>
            </a:r>
            <a:r>
              <a:rPr lang="tr-TR" b="1" dirty="0"/>
              <a:t>bu husus kurumumuzda mevcuttur» </a:t>
            </a:r>
            <a:r>
              <a:rPr lang="tr-TR" dirty="0"/>
              <a:t>, «</a:t>
            </a:r>
            <a:r>
              <a:rPr lang="tr-TR" b="1" dirty="0"/>
              <a:t>bu hususa ilişkin uygulama bulunmaktadır</a:t>
            </a:r>
            <a:r>
              <a:rPr lang="tr-TR" dirty="0"/>
              <a:t>», «</a:t>
            </a:r>
            <a:r>
              <a:rPr lang="tr-TR" b="1" dirty="0"/>
              <a:t>kurumumuzda söz konusu sistem bulunmaktadır</a:t>
            </a:r>
            <a:r>
              <a:rPr lang="tr-TR" dirty="0"/>
              <a:t>» şeklinde kısa cevaplar vermek yerine, </a:t>
            </a:r>
            <a:r>
              <a:rPr lang="tr-TR" dirty="0">
                <a:solidFill>
                  <a:srgbClr val="FF0000"/>
                </a:solidFill>
              </a:rPr>
              <a:t>ilgili sürecin kurumda nasıl işlediğine ve yönetildiğine ilişkin ayrıntıya yer verecek şekilde bir yöntem izlenmesi beklenmektedir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Ayrıca kuruma/birime özgü durumlar söz konusu ise bunlara da raporda yer verilebilecektir.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0256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87CA19-E32B-4DC0-922B-2D225D67B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57" y="104449"/>
            <a:ext cx="12105243" cy="65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9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3B225D-5264-4D6C-AB31-4FDD03964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36" y="53940"/>
            <a:ext cx="12061064" cy="68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1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9AC6DE-EE35-47A6-846B-9A104E8BD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"/>
            <a:ext cx="1198567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1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5B9D66-901D-45A3-BA7A-483C48DF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9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6C5301-0D76-4635-8DA2-7E8A3347D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70" y="450167"/>
            <a:ext cx="11380762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7424-E7AE-4D55-80D2-82D99AFB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KURUM İÇ DEĞERLENDİRME RAPORU VE DIŞ DEĞERLENDİRME SÜRECİ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AE784-75C3-45CB-A73A-682F0911D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Kurum</a:t>
            </a:r>
            <a:r>
              <a:rPr lang="en-US" dirty="0"/>
              <a:t> </a:t>
            </a:r>
            <a:r>
              <a:rPr lang="tr-TR" dirty="0"/>
              <a:t>İç</a:t>
            </a:r>
            <a:r>
              <a:rPr lang="en-US" dirty="0"/>
              <a:t> </a:t>
            </a:r>
            <a:r>
              <a:rPr lang="tr-TR" dirty="0"/>
              <a:t>Değerlendirme</a:t>
            </a:r>
            <a:r>
              <a:rPr lang="en-US" dirty="0"/>
              <a:t> </a:t>
            </a:r>
            <a:r>
              <a:rPr lang="tr-TR" dirty="0"/>
              <a:t>Raporu</a:t>
            </a:r>
            <a:r>
              <a:rPr lang="en-US" dirty="0"/>
              <a:t> (KİDR); </a:t>
            </a:r>
            <a:r>
              <a:rPr lang="tr-TR" dirty="0"/>
              <a:t>kurumun</a:t>
            </a:r>
            <a:r>
              <a:rPr lang="en-US" dirty="0"/>
              <a:t> </a:t>
            </a:r>
            <a:r>
              <a:rPr lang="tr-TR" dirty="0"/>
              <a:t>yıllık</a:t>
            </a:r>
            <a:r>
              <a:rPr lang="en-US" dirty="0"/>
              <a:t> </a:t>
            </a:r>
            <a:r>
              <a:rPr lang="tr-TR" dirty="0"/>
              <a:t>iç</a:t>
            </a:r>
            <a:r>
              <a:rPr lang="en-US" dirty="0"/>
              <a:t> </a:t>
            </a:r>
            <a:r>
              <a:rPr lang="tr-TR" dirty="0"/>
              <a:t>değerlendirme</a:t>
            </a:r>
            <a:r>
              <a:rPr lang="en-US" dirty="0"/>
              <a:t> </a:t>
            </a:r>
            <a:r>
              <a:rPr lang="tr-TR" dirty="0"/>
              <a:t>süreçlerini</a:t>
            </a:r>
            <a:r>
              <a:rPr lang="en-US" dirty="0"/>
              <a:t> </a:t>
            </a:r>
            <a:r>
              <a:rPr lang="tr-TR" dirty="0"/>
              <a:t>izlemek</a:t>
            </a:r>
            <a:r>
              <a:rPr lang="en-US" dirty="0"/>
              <a:t>,</a:t>
            </a:r>
            <a:r>
              <a:rPr lang="tr-TR" dirty="0"/>
              <a:t> Kurumsal</a:t>
            </a:r>
            <a:r>
              <a:rPr lang="en-US" dirty="0"/>
              <a:t> </a:t>
            </a:r>
            <a:r>
              <a:rPr lang="tr-TR" dirty="0"/>
              <a:t>Dış</a:t>
            </a:r>
            <a:r>
              <a:rPr lang="en-US" dirty="0"/>
              <a:t> </a:t>
            </a:r>
            <a:r>
              <a:rPr lang="tr-TR" dirty="0"/>
              <a:t>Değerlendirme</a:t>
            </a:r>
            <a:r>
              <a:rPr lang="en-US" dirty="0"/>
              <a:t> </a:t>
            </a:r>
            <a:r>
              <a:rPr lang="tr-TR" dirty="0"/>
              <a:t>Programında</a:t>
            </a:r>
            <a:r>
              <a:rPr lang="en-US" dirty="0"/>
              <a:t> </a:t>
            </a:r>
            <a:r>
              <a:rPr lang="tr-TR" dirty="0"/>
              <a:t>ve/veya Kurumsal</a:t>
            </a:r>
            <a:r>
              <a:rPr lang="en-US" dirty="0"/>
              <a:t> </a:t>
            </a:r>
            <a:r>
              <a:rPr lang="tr-TR" dirty="0"/>
              <a:t>Akreditasyon</a:t>
            </a:r>
            <a:r>
              <a:rPr lang="en-US" dirty="0"/>
              <a:t> </a:t>
            </a:r>
            <a:r>
              <a:rPr lang="tr-TR" dirty="0"/>
              <a:t>süreçlerinde</a:t>
            </a:r>
            <a:r>
              <a:rPr lang="en-US" dirty="0"/>
              <a:t> </a:t>
            </a:r>
            <a:r>
              <a:rPr lang="tr-TR" dirty="0"/>
              <a:t>esas</a:t>
            </a:r>
            <a:r>
              <a:rPr lang="en-US" dirty="0"/>
              <a:t> </a:t>
            </a:r>
            <a:r>
              <a:rPr lang="tr-TR" dirty="0"/>
              <a:t>alınmak üzere</a:t>
            </a:r>
            <a:r>
              <a:rPr lang="en-US" dirty="0"/>
              <a:t> </a:t>
            </a:r>
            <a:r>
              <a:rPr lang="tr-TR" dirty="0"/>
              <a:t>kurum</a:t>
            </a:r>
            <a:r>
              <a:rPr lang="en-US" dirty="0"/>
              <a:t> </a:t>
            </a:r>
            <a:r>
              <a:rPr lang="tr-TR" dirty="0"/>
              <a:t>tarafından</a:t>
            </a:r>
            <a:r>
              <a:rPr lang="en-US" dirty="0"/>
              <a:t> her </a:t>
            </a:r>
            <a:r>
              <a:rPr lang="tr-TR" dirty="0"/>
              <a:t>yıl hazırlanan bir rapordur.</a:t>
            </a:r>
          </a:p>
          <a:p>
            <a:pPr algn="just"/>
            <a:r>
              <a:rPr lang="tr-TR" dirty="0"/>
              <a:t>KİDR’nin</a:t>
            </a:r>
            <a:r>
              <a:rPr lang="en-US" dirty="0"/>
              <a:t> </a:t>
            </a:r>
            <a:r>
              <a:rPr lang="tr-TR" dirty="0"/>
              <a:t>amacı</a:t>
            </a:r>
            <a:r>
              <a:rPr lang="en-US" dirty="0"/>
              <a:t>, </a:t>
            </a:r>
            <a:r>
              <a:rPr lang="tr-TR" dirty="0"/>
              <a:t>kurumun</a:t>
            </a:r>
            <a:r>
              <a:rPr lang="en-US" dirty="0"/>
              <a:t> </a:t>
            </a:r>
            <a:r>
              <a:rPr lang="tr-TR" dirty="0"/>
              <a:t>kendi</a:t>
            </a:r>
            <a:r>
              <a:rPr lang="en-US" dirty="0"/>
              <a:t> </a:t>
            </a:r>
            <a:r>
              <a:rPr lang="tr-TR" dirty="0"/>
              <a:t>güçlü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tr-TR" dirty="0"/>
              <a:t>gelişmeye</a:t>
            </a:r>
            <a:r>
              <a:rPr lang="en-US" dirty="0"/>
              <a:t> </a:t>
            </a:r>
            <a:r>
              <a:rPr lang="tr-TR" dirty="0"/>
              <a:t>açık</a:t>
            </a:r>
            <a:r>
              <a:rPr lang="en-US" dirty="0"/>
              <a:t> </a:t>
            </a:r>
            <a:r>
              <a:rPr lang="tr-TR" dirty="0"/>
              <a:t>yönlerini</a:t>
            </a:r>
            <a:r>
              <a:rPr lang="en-US" dirty="0"/>
              <a:t> </a:t>
            </a:r>
            <a:r>
              <a:rPr lang="tr-TR" dirty="0"/>
              <a:t>tanımasına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tr-TR" dirty="0"/>
              <a:t>iyileştirme</a:t>
            </a:r>
            <a:r>
              <a:rPr lang="en-US" dirty="0"/>
              <a:t> </a:t>
            </a:r>
            <a:r>
              <a:rPr lang="tr-TR" dirty="0"/>
              <a:t>süreçlerine katkı</a:t>
            </a:r>
            <a:r>
              <a:rPr lang="en-US" dirty="0"/>
              <a:t> </a:t>
            </a:r>
            <a:r>
              <a:rPr lang="tr-TR" dirty="0"/>
              <a:t>sağlamaktır</a:t>
            </a:r>
            <a:r>
              <a:rPr lang="en-US" dirty="0"/>
              <a:t>. </a:t>
            </a:r>
            <a:r>
              <a:rPr lang="tr-TR" dirty="0"/>
              <a:t>Raporun</a:t>
            </a:r>
            <a:r>
              <a:rPr lang="en-US" dirty="0"/>
              <a:t> </a:t>
            </a:r>
            <a:r>
              <a:rPr lang="tr-TR" dirty="0"/>
              <a:t>hazırlık</a:t>
            </a:r>
            <a:r>
              <a:rPr lang="en-US" dirty="0"/>
              <a:t> </a:t>
            </a:r>
            <a:r>
              <a:rPr lang="tr-TR" dirty="0"/>
              <a:t>süreci</a:t>
            </a:r>
            <a:r>
              <a:rPr lang="en-US" dirty="0"/>
              <a:t>, </a:t>
            </a:r>
            <a:r>
              <a:rPr lang="tr-TR" dirty="0"/>
              <a:t>Kurumun</a:t>
            </a:r>
            <a:r>
              <a:rPr lang="en-US" dirty="0"/>
              <a:t> </a:t>
            </a:r>
            <a:r>
              <a:rPr lang="tr-TR" dirty="0"/>
              <a:t>Kurumsal</a:t>
            </a:r>
            <a:r>
              <a:rPr lang="en-US" dirty="0"/>
              <a:t> </a:t>
            </a:r>
            <a:r>
              <a:rPr lang="tr-TR" dirty="0"/>
              <a:t>Dış</a:t>
            </a:r>
            <a:r>
              <a:rPr lang="en-US" dirty="0"/>
              <a:t> </a:t>
            </a:r>
            <a:r>
              <a:rPr lang="tr-TR" dirty="0"/>
              <a:t>Değerlendirme</a:t>
            </a:r>
            <a:r>
              <a:rPr lang="en-US" dirty="0"/>
              <a:t> </a:t>
            </a:r>
            <a:r>
              <a:rPr lang="tr-TR" dirty="0"/>
              <a:t>Programı</a:t>
            </a:r>
            <a:r>
              <a:rPr lang="en-US" dirty="0"/>
              <a:t> </a:t>
            </a:r>
            <a:r>
              <a:rPr lang="tr-TR" dirty="0"/>
              <a:t>ve Kurumsal Akreditasyon</a:t>
            </a:r>
            <a:r>
              <a:rPr lang="en-US" dirty="0"/>
              <a:t> </a:t>
            </a:r>
            <a:r>
              <a:rPr lang="tr-TR" dirty="0"/>
              <a:t>süreçlerinden</a:t>
            </a:r>
            <a:r>
              <a:rPr lang="en-US" dirty="0"/>
              <a:t> </a:t>
            </a:r>
            <a:r>
              <a:rPr lang="tr-TR" dirty="0"/>
              <a:t>en</a:t>
            </a:r>
            <a:r>
              <a:rPr lang="en-US" dirty="0"/>
              <a:t> </a:t>
            </a:r>
            <a:r>
              <a:rPr lang="tr-TR" dirty="0"/>
              <a:t>üst</a:t>
            </a:r>
            <a:r>
              <a:rPr lang="en-US" dirty="0"/>
              <a:t> </a:t>
            </a:r>
            <a:r>
              <a:rPr lang="tr-TR" dirty="0"/>
              <a:t>düzeyde</a:t>
            </a:r>
            <a:r>
              <a:rPr lang="en-US" dirty="0"/>
              <a:t> </a:t>
            </a:r>
            <a:r>
              <a:rPr lang="tr-TR" dirty="0"/>
              <a:t>fayda</a:t>
            </a:r>
            <a:r>
              <a:rPr lang="en-US" dirty="0"/>
              <a:t> </a:t>
            </a:r>
            <a:r>
              <a:rPr lang="tr-TR" dirty="0"/>
              <a:t>görmesin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tr-TR" dirty="0"/>
              <a:t>sağlayan önemli</a:t>
            </a:r>
            <a:r>
              <a:rPr lang="en-US" dirty="0"/>
              <a:t> </a:t>
            </a:r>
            <a:r>
              <a:rPr lang="tr-TR" dirty="0"/>
              <a:t>fırsatlardan biridir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en-US" dirty="0"/>
              <a:t>KİDR</a:t>
            </a:r>
            <a:r>
              <a:rPr lang="tr-TR" dirty="0"/>
              <a:t> aynı </a:t>
            </a:r>
            <a:r>
              <a:rPr lang="tr-TR" dirty="0">
                <a:solidFill>
                  <a:srgbClr val="FF0000"/>
                </a:solidFill>
              </a:rPr>
              <a:t>zamanda Kurumsal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Dış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Değerlendirme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Programı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sırasında kurumu en iyi tanıtan, akademik ve idari açıdan tüm birimleri temsil eden bir rapor olması sebebiyle; hazırlanması esnasında tüm birimlerin katkısıyla ortaya çıkan bir rapor özelliğindedir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2038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DEB623-8A19-4CC0-8C55-67637DFD6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655" y="787791"/>
            <a:ext cx="10621107" cy="538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5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555121-77C1-410B-94D7-B5AA446488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44" y="281354"/>
            <a:ext cx="11028473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3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53ECAC-9DAE-4957-8EB6-D04FC36B3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333" y="239152"/>
            <a:ext cx="10536702" cy="606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1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8053C-4EF9-440D-A188-CDFC370CE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9" y="295422"/>
            <a:ext cx="10832124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36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AB82E3-BB82-4FB7-820B-304F69F18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4" y="548640"/>
            <a:ext cx="11071273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55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94ED3-503F-4059-AD65-2CA4B7DEA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/>
          <a:lstStyle/>
          <a:p>
            <a:pPr algn="ctr"/>
            <a:r>
              <a:rPr lang="tr-TR" b="1" dirty="0">
                <a:latin typeface="+mn-lt"/>
              </a:rPr>
              <a:t>RAPOR HAZIRLAMA TAKVİMİ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C56B2-598C-4960-AFBB-3DE8A5606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Kurumun </a:t>
            </a:r>
            <a:r>
              <a:rPr lang="tr-TR" dirty="0">
                <a:solidFill>
                  <a:srgbClr val="FF0000"/>
                </a:solidFill>
              </a:rPr>
              <a:t>güçlü yönleri ile iyileşmeye açık yönlerinin</a:t>
            </a:r>
            <a:r>
              <a:rPr lang="tr-TR" dirty="0"/>
              <a:t>, Kalite Güvencesi Sistemi, Eğitim ve Öğretim, Araştırma ve Geliştirme, Toplumsal katkı ve Yönetim Sistemi Başlıkları altında özet olarak sunulması beklenmektedir.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Tüm Yükseköğretim Kurumlarının Kurum İç Değerlendirme Raporlarını 29.02.2020 tarihine kadar KGBYS’ye yüklemeleri gerekmektedir.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dirty="0"/>
              <a:t>Bu takvime uyabilmek açısından, birim raporlarının </a:t>
            </a:r>
            <a:r>
              <a:rPr lang="tr-TR" dirty="0">
                <a:solidFill>
                  <a:srgbClr val="FF0000"/>
                </a:solidFill>
              </a:rPr>
              <a:t>en geç </a:t>
            </a:r>
            <a:r>
              <a:rPr lang="tr-TR" dirty="0" smtClean="0">
                <a:solidFill>
                  <a:srgbClr val="FF0000"/>
                </a:solidFill>
              </a:rPr>
              <a:t>24.01.2020    </a:t>
            </a:r>
            <a:r>
              <a:rPr lang="tr-TR" dirty="0">
                <a:solidFill>
                  <a:srgbClr val="FF0000"/>
                </a:solidFill>
              </a:rPr>
              <a:t>tarihine </a:t>
            </a:r>
            <a:r>
              <a:rPr lang="tr-TR" dirty="0"/>
              <a:t>kadar, alt komisyon raporlarının ise </a:t>
            </a:r>
            <a:r>
              <a:rPr lang="tr-TR" dirty="0">
                <a:solidFill>
                  <a:srgbClr val="FF0000"/>
                </a:solidFill>
              </a:rPr>
              <a:t>en geç </a:t>
            </a:r>
            <a:r>
              <a:rPr lang="tr-TR" dirty="0" smtClean="0">
                <a:solidFill>
                  <a:srgbClr val="FF0000"/>
                </a:solidFill>
              </a:rPr>
              <a:t>15.02.2020   </a:t>
            </a:r>
            <a:r>
              <a:rPr lang="tr-TR" dirty="0">
                <a:solidFill>
                  <a:srgbClr val="FF0000"/>
                </a:solidFill>
              </a:rPr>
              <a:t>tarihine </a:t>
            </a:r>
            <a:r>
              <a:rPr lang="tr-TR" dirty="0"/>
              <a:t>kadar kalite </a:t>
            </a:r>
            <a:r>
              <a:rPr lang="tr-TR" dirty="0" smtClean="0"/>
              <a:t>komisyonuna (</a:t>
            </a:r>
            <a:r>
              <a:rPr lang="tr-TR" dirty="0" smtClean="0"/>
              <a:t>kalite@bandirma.edu.tr)</a:t>
            </a:r>
            <a:r>
              <a:rPr lang="tr-TR" dirty="0" smtClean="0"/>
              <a:t> </a:t>
            </a:r>
            <a:r>
              <a:rPr lang="tr-TR" dirty="0"/>
              <a:t>iletilmesi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09279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1B3C1-266B-4743-8027-FF783B7E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775" y="365125"/>
            <a:ext cx="11240087" cy="1224524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+mn-lt"/>
              </a:rPr>
              <a:t>2020 YILI KURUMSAL DIŞ DEĞERLENDİRME VE AKREDİTASYON PROGRAMI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630FF8-E70B-4D79-BC7A-F0F0C4792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873" y="1800665"/>
            <a:ext cx="10016197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7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6CBF-B7C2-45A5-A882-5BD588AD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KURUM İÇ DEĞERLENDİRME RAPORU HAZIRLANMA SÜRECİNDE BİRİMLERİN ROLÜ</a:t>
            </a:r>
            <a:endParaRPr lang="tr-TR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CF61-9FA4-448E-896F-74AE33930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/>
              <a:t>İ</a:t>
            </a:r>
            <a:r>
              <a:rPr lang="en-US" dirty="0"/>
              <a:t>ç </a:t>
            </a:r>
            <a:r>
              <a:rPr lang="tr-TR" dirty="0"/>
              <a:t>değerlendirme</a:t>
            </a:r>
            <a:r>
              <a:rPr lang="en-US" dirty="0"/>
              <a:t> </a:t>
            </a:r>
            <a:r>
              <a:rPr lang="tr-TR" dirty="0"/>
              <a:t>raporunun</a:t>
            </a:r>
            <a:r>
              <a:rPr lang="en-US" dirty="0"/>
              <a:t> </a:t>
            </a:r>
            <a:r>
              <a:rPr lang="tr-TR" dirty="0"/>
              <a:t>hazırlama sürecinin</a:t>
            </a:r>
            <a:r>
              <a:rPr lang="en-US" dirty="0"/>
              <a:t> </a:t>
            </a:r>
            <a:r>
              <a:rPr lang="tr-TR" dirty="0"/>
              <a:t>kuruma</a:t>
            </a:r>
            <a:r>
              <a:rPr lang="en-US" dirty="0"/>
              <a:t> </a:t>
            </a:r>
            <a:r>
              <a:rPr lang="tr-TR" dirty="0"/>
              <a:t>katkısının</a:t>
            </a:r>
            <a:r>
              <a:rPr lang="en-US" dirty="0"/>
              <a:t> </a:t>
            </a:r>
            <a:r>
              <a:rPr lang="tr-TR" dirty="0"/>
              <a:t>arttırılması</a:t>
            </a:r>
            <a:r>
              <a:rPr lang="en-US" dirty="0"/>
              <a:t> </a:t>
            </a:r>
            <a:r>
              <a:rPr lang="tr-TR" dirty="0"/>
              <a:t>amacıyla</a:t>
            </a:r>
            <a:r>
              <a:rPr lang="en-US" dirty="0"/>
              <a:t> </a:t>
            </a:r>
            <a:r>
              <a:rPr lang="tr-TR" dirty="0"/>
              <a:t>çalışmalarda</a:t>
            </a:r>
            <a:r>
              <a:rPr lang="en-US" dirty="0"/>
              <a:t> </a:t>
            </a:r>
            <a:r>
              <a:rPr lang="tr-TR" dirty="0"/>
              <a:t>kapsayıcılık</a:t>
            </a:r>
            <a:r>
              <a:rPr lang="en-US" dirty="0"/>
              <a:t> </a:t>
            </a:r>
            <a:r>
              <a:rPr lang="tr-TR" dirty="0"/>
              <a:t>ve katılımcılığın</a:t>
            </a:r>
            <a:r>
              <a:rPr lang="en-US" dirty="0"/>
              <a:t> </a:t>
            </a:r>
            <a:r>
              <a:rPr lang="tr-TR" dirty="0"/>
              <a:t>sağlanması</a:t>
            </a:r>
            <a:r>
              <a:rPr lang="en-US" dirty="0"/>
              <a:t>,</a:t>
            </a:r>
            <a:r>
              <a:rPr lang="tr-TR" dirty="0"/>
              <a:t> bürokratik</a:t>
            </a:r>
            <a:r>
              <a:rPr lang="en-US" dirty="0"/>
              <a:t> </a:t>
            </a:r>
            <a:r>
              <a:rPr lang="tr-TR" dirty="0"/>
              <a:t>veri yönetiminden</a:t>
            </a:r>
            <a:r>
              <a:rPr lang="en-US" dirty="0"/>
              <a:t> </a:t>
            </a:r>
            <a:r>
              <a:rPr lang="tr-TR" dirty="0"/>
              <a:t>daha</a:t>
            </a:r>
            <a:r>
              <a:rPr lang="en-US" dirty="0"/>
              <a:t> </a:t>
            </a:r>
            <a:r>
              <a:rPr lang="tr-TR" dirty="0"/>
              <a:t>ziyade</a:t>
            </a:r>
            <a:r>
              <a:rPr lang="en-US" dirty="0"/>
              <a:t> </a:t>
            </a:r>
            <a:r>
              <a:rPr lang="tr-TR" dirty="0"/>
              <a:t>süreç</a:t>
            </a:r>
            <a:r>
              <a:rPr lang="en-US" dirty="0"/>
              <a:t> </a:t>
            </a:r>
            <a:r>
              <a:rPr lang="tr-TR" dirty="0"/>
              <a:t>yönetimi</a:t>
            </a:r>
            <a:r>
              <a:rPr lang="en-US" dirty="0"/>
              <a:t> </a:t>
            </a:r>
            <a:r>
              <a:rPr lang="tr-TR" dirty="0"/>
              <a:t>yaklaşımının</a:t>
            </a:r>
            <a:r>
              <a:rPr lang="en-US" dirty="0"/>
              <a:t> </a:t>
            </a:r>
            <a:r>
              <a:rPr lang="tr-TR" dirty="0"/>
              <a:t>benimsenmesi</a:t>
            </a:r>
            <a:r>
              <a:rPr lang="en-US" dirty="0"/>
              <a:t>, </a:t>
            </a:r>
            <a:r>
              <a:rPr lang="tr-TR" dirty="0"/>
              <a:t>kalite komisyonu</a:t>
            </a:r>
            <a:r>
              <a:rPr lang="en-US" dirty="0"/>
              <a:t> </a:t>
            </a:r>
            <a:r>
              <a:rPr lang="tr-TR" dirty="0"/>
              <a:t>çalışmalarında</a:t>
            </a:r>
            <a:r>
              <a:rPr lang="en-US" dirty="0"/>
              <a:t> </a:t>
            </a:r>
            <a:r>
              <a:rPr lang="tr-TR" dirty="0"/>
              <a:t>şeffaflığın</a:t>
            </a:r>
            <a:r>
              <a:rPr lang="en-US" dirty="0"/>
              <a:t> </a:t>
            </a:r>
            <a:r>
              <a:rPr lang="tr-TR" dirty="0"/>
              <a:t>sağlanması</a:t>
            </a:r>
            <a:r>
              <a:rPr lang="en-US" dirty="0"/>
              <a:t> </a:t>
            </a:r>
            <a:r>
              <a:rPr lang="tr-TR" dirty="0"/>
              <a:t>ve</a:t>
            </a:r>
            <a:r>
              <a:rPr lang="en-US" dirty="0"/>
              <a:t> </a:t>
            </a:r>
            <a:r>
              <a:rPr lang="tr-TR" dirty="0"/>
              <a:t>sürekli eğitim</a:t>
            </a:r>
            <a:r>
              <a:rPr lang="en-US" dirty="0"/>
              <a:t> </a:t>
            </a:r>
            <a:r>
              <a:rPr lang="tr-TR" dirty="0"/>
              <a:t>çalışmalarıyla</a:t>
            </a:r>
            <a:r>
              <a:rPr lang="en-US" dirty="0"/>
              <a:t> </a:t>
            </a:r>
            <a:r>
              <a:rPr lang="tr-TR" dirty="0"/>
              <a:t>desteklenmesini beklenmektedir.</a:t>
            </a:r>
          </a:p>
          <a:p>
            <a:pPr algn="just"/>
            <a:r>
              <a:rPr lang="tr-TR" dirty="0"/>
              <a:t>Bu çerçevede iç değerlendirme raporu hazırlanırken sırasıyla; birim kalite komisyonları, kalite alt komisyonları ve kalite komisyonu şeklinde bir yapılanmayla hem kalite kültürünün yaygınlaşması hem de Dış değerlendirme sürecine hazır olabilmemiz hedeflenmektedir.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343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1F13-09EA-4352-BA7E-5E723DACA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37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2019 YILI KURUM İÇ DEĞERLENDİRME RAPORU HAZIRLANMASI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ADE04-1D8A-4391-BB0A-3A57DF14D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</a:t>
            </a:r>
            <a:r>
              <a:rPr lang="tr-TR" dirty="0"/>
              <a:t>apor</a:t>
            </a:r>
            <a:r>
              <a:rPr lang="en-US" dirty="0"/>
              <a:t>,</a:t>
            </a:r>
            <a:r>
              <a:rPr lang="tr-TR" dirty="0"/>
              <a:t> hazırlanırken </a:t>
            </a:r>
            <a:r>
              <a:rPr lang="en-US" dirty="0"/>
              <a:t> </a:t>
            </a:r>
            <a:r>
              <a:rPr lang="tr-TR" dirty="0"/>
              <a:t>Yükseköğretim</a:t>
            </a:r>
            <a:r>
              <a:rPr lang="en-US" dirty="0"/>
              <a:t> </a:t>
            </a:r>
            <a:r>
              <a:rPr lang="tr-TR" dirty="0"/>
              <a:t>Kalite Kurulu</a:t>
            </a:r>
            <a:r>
              <a:rPr lang="en-US" dirty="0"/>
              <a:t> </a:t>
            </a:r>
            <a:r>
              <a:rPr lang="tr-TR" dirty="0"/>
              <a:t>tarafından kurumun</a:t>
            </a:r>
            <a:r>
              <a:rPr lang="en-US" dirty="0"/>
              <a:t> </a:t>
            </a:r>
            <a:r>
              <a:rPr lang="tr-TR" dirty="0"/>
              <a:t>niteliksel</a:t>
            </a:r>
            <a:r>
              <a:rPr lang="en-US" dirty="0"/>
              <a:t> </a:t>
            </a:r>
            <a:r>
              <a:rPr lang="tr-TR" dirty="0"/>
              <a:t>ve niceliksel değerlendirmesinin yapılabilmesi</a:t>
            </a:r>
            <a:r>
              <a:rPr lang="en-US" dirty="0"/>
              <a:t> </a:t>
            </a:r>
            <a:r>
              <a:rPr lang="tr-TR" dirty="0"/>
              <a:t>için KURUM İÇ DEĞERLENDİRME RAPORU HAZIRLAMA KILAVUZU (2019) ‘da</a:t>
            </a:r>
            <a:r>
              <a:rPr lang="en-US" dirty="0"/>
              <a:t> </a:t>
            </a:r>
            <a:r>
              <a:rPr lang="tr-TR" dirty="0"/>
              <a:t> verilen</a:t>
            </a:r>
            <a:r>
              <a:rPr lang="en-US" dirty="0"/>
              <a:t> </a:t>
            </a:r>
            <a:r>
              <a:rPr lang="tr-TR" dirty="0"/>
              <a:t>şablona</a:t>
            </a:r>
            <a:r>
              <a:rPr lang="en-US" dirty="0"/>
              <a:t> </a:t>
            </a:r>
            <a:r>
              <a:rPr lang="tr-TR" dirty="0"/>
              <a:t>göre</a:t>
            </a:r>
            <a:r>
              <a:rPr lang="en-US" dirty="0"/>
              <a:t> </a:t>
            </a:r>
            <a:r>
              <a:rPr lang="tr-TR" dirty="0"/>
              <a:t>hazırlanmalı</a:t>
            </a:r>
            <a:r>
              <a:rPr lang="en-US" dirty="0"/>
              <a:t>, </a:t>
            </a:r>
            <a:r>
              <a:rPr lang="tr-TR" dirty="0"/>
              <a:t>istenilen</a:t>
            </a:r>
            <a:r>
              <a:rPr lang="en-US" dirty="0"/>
              <a:t> </a:t>
            </a:r>
            <a:r>
              <a:rPr lang="tr-TR" dirty="0"/>
              <a:t>tüm</a:t>
            </a:r>
            <a:r>
              <a:rPr lang="en-US" dirty="0"/>
              <a:t> </a:t>
            </a:r>
            <a:r>
              <a:rPr lang="tr-TR" dirty="0"/>
              <a:t>bilgi,</a:t>
            </a:r>
            <a:r>
              <a:rPr lang="en-US" dirty="0"/>
              <a:t> </a:t>
            </a:r>
            <a:r>
              <a:rPr lang="tr-TR" dirty="0"/>
              <a:t>belge ve kanıtları içermelidir</a:t>
            </a:r>
            <a:r>
              <a:rPr lang="en-US" dirty="0"/>
              <a:t>. </a:t>
            </a:r>
            <a:endParaRPr lang="tr-TR" dirty="0"/>
          </a:p>
          <a:p>
            <a:pPr algn="just"/>
            <a:r>
              <a:rPr lang="tr-TR" dirty="0"/>
              <a:t>Rapor;   Kalite Güvence Sistemi, Eğitim ve Öğretim, Araştırma ve Geliştirme, Toplumsal Katkı ve Yönetim Sistemi olmak üzere </a:t>
            </a:r>
            <a:r>
              <a:rPr lang="tr-TR" dirty="0" smtClean="0"/>
              <a:t>beş ana </a:t>
            </a:r>
            <a:r>
              <a:rPr lang="tr-TR" dirty="0"/>
              <a:t>başlık ile bu başlıklar altında yer alan ölçütler ve ilgili ölçütlerin altında sıralanan alt ölçütler esas alınarak hazırlanmalıdır.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03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6958-8375-447E-8DCF-C638543E4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latin typeface="+mn-lt"/>
              </a:rPr>
              <a:t>KİDR TEMEL BAŞLIKLARI=</a:t>
            </a:r>
            <a:br>
              <a:rPr lang="tr-TR" sz="3200" b="1" dirty="0">
                <a:latin typeface="+mn-lt"/>
              </a:rPr>
            </a:br>
            <a:r>
              <a:rPr lang="tr-TR" sz="3200" b="1" dirty="0">
                <a:latin typeface="+mn-lt"/>
              </a:rPr>
              <a:t>(KURUMSAL DIŞ DEĞERLENDİRME ÖLÇÜTLERİ)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A4FD3F-C7A8-4D8B-9E8C-3E223F392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97612"/>
            <a:ext cx="10683240" cy="42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FF75E-5DF7-490B-AC96-BF97FD4CB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806" y="436099"/>
            <a:ext cx="11321919" cy="59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F1F17-6E06-49F0-B413-31F2D2C1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426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latin typeface="+mn-lt"/>
              </a:rPr>
              <a:t>KİDR VE DIŞ DEĞERLENDİRME SÜRECİNİN BAĞLANTISI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128B7-F062-47A1-9B31-0DFADF7B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50498"/>
            <a:ext cx="10725443" cy="5142376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Kurumun </a:t>
            </a:r>
            <a:r>
              <a:rPr lang="tr-TR" b="1" dirty="0"/>
              <a:t>dış değerlendirme süreci </a:t>
            </a:r>
            <a:r>
              <a:rPr lang="tr-TR" dirty="0"/>
              <a:t>aşağıdaki dört ana hususu kapsayacak şekilde gerçekleşeceği için </a:t>
            </a:r>
            <a:r>
              <a:rPr lang="tr-TR" dirty="0">
                <a:solidFill>
                  <a:srgbClr val="FF0000"/>
                </a:solidFill>
              </a:rPr>
              <a:t>birimler tarafından hazırlanacak raporların</a:t>
            </a:r>
            <a:r>
              <a:rPr lang="tr-TR" dirty="0"/>
              <a:t> aşağıdaki soruların cevabını içerecek şekilde hazırlanması beklenmektedir: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Birim ne yapmaya çalışıyor? (Birimin misyonu ve hedefleri)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Birim misyon ve hedeflerine nasıl ulaşmaya çalışıyor? (Birimin yönetişim/organizasyonel süreçleri ve faaliyetleri)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Birim misyon ve hedeflerine ulaştığına nasıl emin oluyor? (Kalite güvencesi süreçleri/İç değerlendirme süreçleri)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Birim geleceğe yönelik süreçlerini nasıl iyileştirmeyi planlıyor? (Yükseköğretimin hızlı değişen gündemi kapsamında kurumun rekabet avantajını koruyabilmesi için sürekli iyileşme faaliyetleri)</a:t>
            </a:r>
          </a:p>
        </p:txBody>
      </p:sp>
    </p:spTree>
    <p:extLst>
      <p:ext uri="{BB962C8B-B14F-4D97-AF65-F5344CB8AC3E}">
        <p14:creationId xmlns:p14="http://schemas.microsoft.com/office/powerpoint/2010/main" val="413494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4ED0-962C-4640-8EC5-432DC0AC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66727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+mn-lt"/>
              </a:rPr>
              <a:t>2019 Yılı Kurum İç Değerlendirme Raporlarının Hazırlanması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C25235-81C0-4EA3-BB8F-9C7C26995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6425"/>
            <a:ext cx="103174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671</Words>
  <Application>Microsoft Office PowerPoint</Application>
  <PresentationFormat>Geniş ekran</PresentationFormat>
  <Paragraphs>39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Theme</vt:lpstr>
      <vt:lpstr>KURUM İÇ DEĞERLENDİRME RAPORU HAZIRLANMASINDA ÖNEMLİ NOKTALAR</vt:lpstr>
      <vt:lpstr>KURUM İÇ DEĞERLENDİRME RAPORU VE DIŞ DEĞERLENDİRME SÜRECİ</vt:lpstr>
      <vt:lpstr>2020 YILI KURUMSAL DIŞ DEĞERLENDİRME VE AKREDİTASYON PROGRAMI</vt:lpstr>
      <vt:lpstr>KURUM İÇ DEĞERLENDİRME RAPORU HAZIRLANMA SÜRECİNDE BİRİMLERİN ROLÜ</vt:lpstr>
      <vt:lpstr>2019 YILI KURUM İÇ DEĞERLENDİRME RAPORU HAZIRLANMASI</vt:lpstr>
      <vt:lpstr>KİDR TEMEL BAŞLIKLARI= (KURUMSAL DIŞ DEĞERLENDİRME ÖLÇÜTLERİ)</vt:lpstr>
      <vt:lpstr>PowerPoint Sunusu</vt:lpstr>
      <vt:lpstr>KİDR VE DIŞ DEĞERLENDİRME SÜRECİNİN BAĞLANTISI</vt:lpstr>
      <vt:lpstr>2019 Yılı Kurum İç Değerlendirme Raporlarının Hazırlanması</vt:lpstr>
      <vt:lpstr>KALİTE GÜVENCESİ YÖNETİM BİLGİ SİSTEMİ</vt:lpstr>
      <vt:lpstr>2019 YILI KURUM İÇ DEĞERLENDİRME RAPORLARININ HAZIRLANMASI</vt:lpstr>
      <vt:lpstr>PowerPoint Sunusu</vt:lpstr>
      <vt:lpstr>PowerPoint Sunusu</vt:lpstr>
      <vt:lpstr>2019 YILI KURUM İÇ DEĞERLENDİRME RAPORLARININ HAZIRLANMASI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RAPOR HAZIRLAMA TAKVİMİ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KURUM İÇ DEĞERLENDİRME RAPORU HAZIRLANMASINDA ÖNEMLİ NOKTALAR</dc:title>
  <dc:creator>Burçin</dc:creator>
  <cp:lastModifiedBy>BURÇİN BOZDOĞANOĞLU</cp:lastModifiedBy>
  <cp:revision>31</cp:revision>
  <dcterms:created xsi:type="dcterms:W3CDTF">2020-01-03T12:49:11Z</dcterms:created>
  <dcterms:modified xsi:type="dcterms:W3CDTF">2020-01-05T08:56:01Z</dcterms:modified>
</cp:coreProperties>
</file>